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6"/>
  </p:notesMasterIdLst>
  <p:sldIdLst>
    <p:sldId id="265" r:id="rId2"/>
    <p:sldId id="267" r:id="rId3"/>
    <p:sldId id="263" r:id="rId4"/>
    <p:sldId id="262" r:id="rId5"/>
  </p:sldIdLst>
  <p:sldSz cx="12192000" cy="6858000"/>
  <p:notesSz cx="6858000" cy="9144000"/>
  <p:embeddedFontLst>
    <p:embeddedFont>
      <p:font typeface="HY엽서M" panose="02030600000101010101" pitchFamily="18" charset="-127"/>
      <p:regular r:id="rId7"/>
    </p:embeddedFont>
    <p:embeddedFont>
      <p:font typeface="KoPub돋움체 Medium" panose="020B0600000101010101" charset="-127"/>
      <p:regular r:id="rId8"/>
    </p:embeddedFont>
    <p:embeddedFont>
      <p:font typeface="HY궁서B" panose="02030600000101010101" pitchFamily="18" charset="-127"/>
      <p:regular r:id="rId9"/>
    </p:embeddedFont>
    <p:embeddedFont>
      <p:font typeface="맑은 고딕" panose="020B0503020000020004" pitchFamily="50" charset="-127"/>
      <p:regular r:id="rId10"/>
      <p:bold r:id="rId11"/>
    </p:embeddedFont>
    <p:embeddedFont>
      <p:font typeface="KoPub돋움체 Bold" panose="020B0600000101010101" charset="-127"/>
      <p:bold r:id="rId12"/>
    </p:embeddedFont>
    <p:embeddedFont>
      <p:font typeface="Ink Free" panose="03080402000500000000" pitchFamily="66" charset="0"/>
      <p:regular r:id="rId1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AC796"/>
    <a:srgbClr val="0D0D0D"/>
    <a:srgbClr val="FBF9F3"/>
    <a:srgbClr val="F5F0E3"/>
    <a:srgbClr val="EBE1C7"/>
    <a:srgbClr val="FFFFFF"/>
    <a:srgbClr val="FCFAF6"/>
    <a:srgbClr val="404040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559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70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2.fntdata"/><Relationship Id="rId13" Type="http://schemas.openxmlformats.org/officeDocument/2006/relationships/font" Target="fonts/font7.fntdata"/><Relationship Id="rId3" Type="http://schemas.openxmlformats.org/officeDocument/2006/relationships/slide" Target="slides/slide2.xml"/><Relationship Id="rId7" Type="http://schemas.openxmlformats.org/officeDocument/2006/relationships/font" Target="fonts/font1.fntdata"/><Relationship Id="rId12" Type="http://schemas.openxmlformats.org/officeDocument/2006/relationships/font" Target="fonts/font6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font" Target="fonts/font3.fntdata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50ABF3-2618-411A-B1A8-7E3F504E6433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6597DF-C08B-403A-8B5B-99E3461B47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77536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641EF-EB2A-4658-8A22-8A30B22578AB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1B950-7282-4D2F-AAE4-DB987C7E1B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91448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641EF-EB2A-4658-8A22-8A30B22578AB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1B950-7282-4D2F-AAE4-DB987C7E1B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98328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641EF-EB2A-4658-8A22-8A30B22578AB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1B950-7282-4D2F-AAE4-DB987C7E1B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60549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641EF-EB2A-4658-8A22-8A30B22578AB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1B950-7282-4D2F-AAE4-DB987C7E1B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17945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641EF-EB2A-4658-8A22-8A30B22578AB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1B950-7282-4D2F-AAE4-DB987C7E1B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64836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641EF-EB2A-4658-8A22-8A30B22578AB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1B950-7282-4D2F-AAE4-DB987C7E1B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48925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641EF-EB2A-4658-8A22-8A30B22578AB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1B950-7282-4D2F-AAE4-DB987C7E1B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70711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641EF-EB2A-4658-8A22-8A30B22578AB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1B950-7282-4D2F-AAE4-DB987C7E1B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61556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641EF-EB2A-4658-8A22-8A30B22578AB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1B950-7282-4D2F-AAE4-DB987C7E1B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15695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641EF-EB2A-4658-8A22-8A30B22578AB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1B950-7282-4D2F-AAE4-DB987C7E1B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9343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641EF-EB2A-4658-8A22-8A30B22578AB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1B950-7282-4D2F-AAE4-DB987C7E1B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96205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F641EF-EB2A-4658-8A22-8A30B22578AB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91B950-7282-4D2F-AAE4-DB987C7E1B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71147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video" Target="../media/media1.mp4"/><Relationship Id="rId7" Type="http://schemas.openxmlformats.org/officeDocument/2006/relationships/image" Target="../media/image4.png"/><Relationship Id="rId2" Type="http://schemas.microsoft.com/office/2007/relationships/media" Target="../media/media1.mp4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1" y="0"/>
            <a:ext cx="5553076" cy="6858000"/>
          </a:xfrm>
          <a:prstGeom prst="rect">
            <a:avLst/>
          </a:prstGeom>
          <a:solidFill>
            <a:srgbClr val="DAC7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415242" y="730330"/>
            <a:ext cx="122020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500" dirty="0">
                <a:solidFill>
                  <a:schemeClr val="bg1"/>
                </a:solidFill>
                <a:latin typeface="Ink Free" panose="03080402000500000000" pitchFamily="66" charset="0"/>
                <a:ea typeface="KoPub돋움체 Bold" panose="00000800000000000000" pitchFamily="2" charset="-127"/>
              </a:rPr>
              <a:t>1010</a:t>
            </a:r>
            <a:r>
              <a:rPr lang="en-US" altLang="ko-KR" sz="35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!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15242" y="2171818"/>
            <a:ext cx="329449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200"/>
              </a:spcBef>
            </a:pPr>
            <a:r>
              <a:rPr lang="ko-KR" altLang="en-US" sz="1500" dirty="0">
                <a:ln>
                  <a:solidFill>
                    <a:schemeClr val="bg1">
                      <a:alpha val="15000"/>
                    </a:schemeClr>
                  </a:solidFill>
                </a:ln>
                <a:solidFill>
                  <a:schemeClr val="bg1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프로그램 개요</a:t>
            </a:r>
            <a:r>
              <a:rPr lang="en-US" altLang="ko-KR" sz="1500" dirty="0">
                <a:ln>
                  <a:solidFill>
                    <a:schemeClr val="bg1">
                      <a:alpha val="15000"/>
                    </a:schemeClr>
                  </a:solidFill>
                </a:ln>
                <a:solidFill>
                  <a:schemeClr val="bg1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/</a:t>
            </a:r>
            <a:r>
              <a:rPr lang="ko-KR" altLang="en-US" sz="1500" dirty="0">
                <a:ln>
                  <a:solidFill>
                    <a:schemeClr val="bg1">
                      <a:alpha val="15000"/>
                    </a:schemeClr>
                  </a:solidFill>
                </a:ln>
                <a:solidFill>
                  <a:schemeClr val="bg1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사진</a:t>
            </a:r>
            <a:r>
              <a:rPr lang="en-US" altLang="ko-KR" sz="1500" dirty="0">
                <a:ln>
                  <a:solidFill>
                    <a:schemeClr val="bg1">
                      <a:alpha val="15000"/>
                    </a:schemeClr>
                  </a:solidFill>
                </a:ln>
                <a:solidFill>
                  <a:schemeClr val="bg1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(</a:t>
            </a:r>
            <a:r>
              <a:rPr lang="ko-KR" altLang="en-US" sz="1500" dirty="0">
                <a:ln>
                  <a:solidFill>
                    <a:schemeClr val="bg1">
                      <a:alpha val="15000"/>
                    </a:schemeClr>
                  </a:solidFill>
                </a:ln>
                <a:solidFill>
                  <a:schemeClr val="bg1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프로젝트 목적</a:t>
            </a:r>
            <a:r>
              <a:rPr lang="en-US" altLang="ko-KR" sz="1500" dirty="0">
                <a:ln>
                  <a:solidFill>
                    <a:schemeClr val="bg1">
                      <a:alpha val="15000"/>
                    </a:schemeClr>
                  </a:solidFill>
                </a:ln>
                <a:solidFill>
                  <a:schemeClr val="bg1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)</a:t>
            </a:r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BBD421A5-16AA-40E2-B241-D89F9E4016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045801"/>
            <a:ext cx="5557519" cy="487560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5C94A191-7979-4012-BAEF-76A47A4E0B3E}"/>
              </a:ext>
            </a:extLst>
          </p:cNvPr>
          <p:cNvSpPr txBox="1"/>
          <p:nvPr/>
        </p:nvSpPr>
        <p:spPr>
          <a:xfrm>
            <a:off x="538481" y="2793357"/>
            <a:ext cx="445076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퍼즐게임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10x10</a:t>
            </a:r>
            <a:r>
              <a:rPr lang="ko-KR" altLang="en-US" dirty="0"/>
              <a:t>칸 안에서 블록을 맞추어 가는 게임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블록을 놓을 때 마다 점수 </a:t>
            </a:r>
            <a:r>
              <a:rPr lang="en-US" altLang="ko-KR" dirty="0"/>
              <a:t>+5</a:t>
            </a:r>
            <a:r>
              <a:rPr lang="ko-KR" altLang="en-US" dirty="0"/>
              <a:t>점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한 줄이 지워질 경우 </a:t>
            </a:r>
            <a:r>
              <a:rPr lang="en-US" altLang="ko-KR" dirty="0"/>
              <a:t>+100</a:t>
            </a:r>
            <a:r>
              <a:rPr lang="ko-KR" altLang="en-US" dirty="0"/>
              <a:t>점</a:t>
            </a:r>
            <a:endParaRPr lang="en-US" altLang="ko-KR" dirty="0"/>
          </a:p>
          <a:p>
            <a:r>
              <a:rPr lang="ko-KR" altLang="en-US" dirty="0"/>
              <a:t>두 줄이 한번에 지워질 경우 </a:t>
            </a:r>
            <a:r>
              <a:rPr lang="en-US" altLang="ko-KR" dirty="0"/>
              <a:t>+250</a:t>
            </a:r>
            <a:r>
              <a:rPr lang="ko-KR" altLang="en-US" dirty="0"/>
              <a:t>점</a:t>
            </a:r>
            <a:endParaRPr lang="en-US" altLang="ko-KR" dirty="0"/>
          </a:p>
          <a:p>
            <a:r>
              <a:rPr lang="ko-KR" altLang="en-US" dirty="0"/>
              <a:t>세 줄이 한번에 지워질 경우 </a:t>
            </a:r>
            <a:r>
              <a:rPr lang="en-US" altLang="ko-KR" dirty="0"/>
              <a:t>+300</a:t>
            </a:r>
            <a:r>
              <a:rPr lang="ko-KR" altLang="en-US" dirty="0" smtClean="0"/>
              <a:t>점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랭킹 </a:t>
            </a:r>
            <a:r>
              <a:rPr lang="ko-KR" altLang="en-US" dirty="0"/>
              <a:t>시스템을 통해 점수 저장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0DCC3581-B3B5-447C-8477-F5D7CE575AF5}"/>
              </a:ext>
            </a:extLst>
          </p:cNvPr>
          <p:cNvSpPr txBox="1"/>
          <p:nvPr/>
        </p:nvSpPr>
        <p:spPr>
          <a:xfrm>
            <a:off x="9942990" y="0"/>
            <a:ext cx="22490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2017035154 </a:t>
            </a:r>
            <a:r>
              <a:rPr lang="ko-KR" altLang="en-US" dirty="0" err="1"/>
              <a:t>유영빈</a:t>
            </a:r>
            <a:endParaRPr lang="en-US" altLang="ko-KR" dirty="0"/>
          </a:p>
          <a:p>
            <a:r>
              <a:rPr lang="en-US" altLang="ko-KR" dirty="0"/>
              <a:t>2017035197 </a:t>
            </a:r>
            <a:r>
              <a:rPr lang="ko-KR" altLang="en-US" dirty="0" err="1"/>
              <a:t>권지선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82103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9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FDA1810A-3C97-49BA-95F9-E45FFE20D532}"/>
              </a:ext>
            </a:extLst>
          </p:cNvPr>
          <p:cNvSpPr/>
          <p:nvPr/>
        </p:nvSpPr>
        <p:spPr>
          <a:xfrm>
            <a:off x="295275" y="171450"/>
            <a:ext cx="805029" cy="384333"/>
          </a:xfrm>
          <a:prstGeom prst="rect">
            <a:avLst/>
          </a:prstGeom>
          <a:solidFill>
            <a:srgbClr val="DAC7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dirty="0">
                <a:latin typeface="Ink Free" panose="03080402000500000000" pitchFamily="66" charset="0"/>
              </a:rPr>
              <a:t>1010!</a:t>
            </a:r>
            <a:endParaRPr lang="ko-KR" altLang="en-US" sz="2200" dirty="0">
              <a:latin typeface="Ink Free" panose="03080402000500000000" pitchFamily="66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A0695307-9CFE-4088-A6B1-8B3C940152D0}"/>
              </a:ext>
            </a:extLst>
          </p:cNvPr>
          <p:cNvSpPr txBox="1"/>
          <p:nvPr/>
        </p:nvSpPr>
        <p:spPr>
          <a:xfrm>
            <a:off x="295275" y="573659"/>
            <a:ext cx="10743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600">
                <a:ln>
                  <a:solidFill>
                    <a:schemeClr val="tx1">
                      <a:lumMod val="95000"/>
                      <a:lumOff val="5000"/>
                      <a:alpha val="15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defRPr>
            </a:lvl1pPr>
          </a:lstStyle>
          <a:p>
            <a:r>
              <a:rPr lang="ko-KR" altLang="en-US" dirty="0">
                <a:latin typeface="HY궁서B" panose="02030600000101010101" pitchFamily="18" charset="-127"/>
                <a:ea typeface="HY궁서B" panose="02030600000101010101" pitchFamily="18" charset="-127"/>
              </a:rPr>
              <a:t>동작 영상</a:t>
            </a:r>
          </a:p>
        </p:txBody>
      </p:sp>
      <p:pic>
        <p:nvPicPr>
          <p:cNvPr id="2" name="GOMCAM 2018-12-08_04-18-51">
            <a:hlinkClick r:id="" action="ppaction://media"/>
            <a:extLst>
              <a:ext uri="{FF2B5EF4-FFF2-40B4-BE49-F238E27FC236}">
                <a16:creationId xmlns:a16="http://schemas.microsoft.com/office/drawing/2014/main" xmlns="" id="{6102B0A0-43E6-4349-9F6A-F5B3A35C3A7D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26048" y="1121129"/>
            <a:ext cx="5058005" cy="432088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7F52D511-392E-4559-829B-DC709CDDDDD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048" y="5545341"/>
            <a:ext cx="1911818" cy="1120237"/>
          </a:xfrm>
          <a:prstGeom prst="rect">
            <a:avLst/>
          </a:prstGeom>
        </p:spPr>
      </p:pic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0A679C0F-F5D3-4A48-803A-B90762EB440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7866" y="5532024"/>
            <a:ext cx="1769616" cy="113355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64B6EF0D-9098-4BAD-926E-F783E5ECE356}"/>
              </a:ext>
            </a:extLst>
          </p:cNvPr>
          <p:cNvSpPr txBox="1"/>
          <p:nvPr/>
        </p:nvSpPr>
        <p:spPr>
          <a:xfrm>
            <a:off x="6471820" y="742936"/>
            <a:ext cx="4882719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랜덤함수를 사용하여 </a:t>
            </a:r>
            <a:r>
              <a:rPr lang="ko-KR" altLang="en-US" dirty="0" err="1"/>
              <a:t>생성도형란에</a:t>
            </a:r>
            <a:r>
              <a:rPr lang="ko-KR" altLang="en-US" dirty="0"/>
              <a:t> 미리 블록을 제시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마우스 클릭 시 블록이 빈 칸에 </a:t>
            </a:r>
            <a:r>
              <a:rPr lang="ko-KR" altLang="en-US" dirty="0" err="1"/>
              <a:t>채워짐</a:t>
            </a:r>
            <a:endParaRPr lang="en-US" altLang="ko-KR" dirty="0"/>
          </a:p>
          <a:p>
            <a:r>
              <a:rPr lang="en-US" altLang="ko-KR" dirty="0"/>
              <a:t> - (</a:t>
            </a:r>
            <a:r>
              <a:rPr lang="ko-KR" altLang="en-US" dirty="0"/>
              <a:t>효과음 발생</a:t>
            </a:r>
            <a:r>
              <a:rPr lang="en-US" altLang="ko-KR" dirty="0"/>
              <a:t>).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- (</a:t>
            </a:r>
            <a:r>
              <a:rPr lang="ko-KR" altLang="en-US" dirty="0" smtClean="0"/>
              <a:t>게임화면 범위를 벗어날 경우 </a:t>
            </a:r>
            <a:r>
              <a:rPr lang="ko-KR" altLang="en-US" dirty="0" err="1" smtClean="0"/>
              <a:t>오류메세지</a:t>
            </a:r>
            <a:r>
              <a:rPr lang="en-US" altLang="ko-KR" dirty="0" smtClean="0"/>
              <a:t>)</a:t>
            </a:r>
          </a:p>
          <a:p>
            <a:endParaRPr lang="en-US" altLang="ko-KR" dirty="0"/>
          </a:p>
          <a:p>
            <a:r>
              <a:rPr lang="ko-KR" altLang="en-US" dirty="0"/>
              <a:t>마우스 오른쪽 클릭 </a:t>
            </a:r>
            <a:r>
              <a:rPr lang="en-US" altLang="ko-KR" dirty="0"/>
              <a:t>or shift</a:t>
            </a:r>
            <a:r>
              <a:rPr lang="ko-KR" altLang="en-US" dirty="0"/>
              <a:t>버튼 클릭 시 생성도형 회전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가로 </a:t>
            </a:r>
            <a:r>
              <a:rPr lang="en-US" altLang="ko-KR" dirty="0"/>
              <a:t>or </a:t>
            </a:r>
            <a:r>
              <a:rPr lang="ko-KR" altLang="en-US" dirty="0"/>
              <a:t>세로 </a:t>
            </a:r>
            <a:r>
              <a:rPr lang="ko-KR" altLang="en-US" dirty="0" err="1"/>
              <a:t>한줄이</a:t>
            </a:r>
            <a:r>
              <a:rPr lang="ko-KR" altLang="en-US" dirty="0"/>
              <a:t> 채워질 경우 </a:t>
            </a:r>
            <a:r>
              <a:rPr lang="ko-KR" altLang="en-US" dirty="0" err="1"/>
              <a:t>지워짐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미리 제시된 생성도형을 채울 공간이 없을 경우 자동 게임종료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이름을 입력하여 랭크에 점수 등록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 - (</a:t>
            </a:r>
            <a:r>
              <a:rPr lang="ko-KR" altLang="en-US" dirty="0"/>
              <a:t>최상위점수는 랭크 최상단에 저장</a:t>
            </a:r>
            <a:r>
              <a:rPr lang="en-US" altLang="ko-KR" dirty="0" smtClean="0"/>
              <a:t>)</a:t>
            </a:r>
          </a:p>
          <a:p>
            <a:endParaRPr lang="en-US" altLang="ko-KR" dirty="0"/>
          </a:p>
          <a:p>
            <a:r>
              <a:rPr lang="en-US" altLang="ko-KR" dirty="0" err="1" smtClean="0"/>
              <a:t>Etc</a:t>
            </a:r>
            <a:r>
              <a:rPr lang="en-US" altLang="ko-KR" dirty="0" smtClean="0"/>
              <a:t>) </a:t>
            </a:r>
            <a:r>
              <a:rPr lang="ko-KR" altLang="en-US" dirty="0" err="1" smtClean="0"/>
              <a:t>재시작</a:t>
            </a:r>
            <a:r>
              <a:rPr lang="en-US" altLang="ko-KR" dirty="0" smtClean="0"/>
              <a:t>, </a:t>
            </a:r>
            <a:r>
              <a:rPr lang="ko-KR" altLang="en-US" dirty="0" smtClean="0"/>
              <a:t>메뉴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메세지박스</a:t>
            </a:r>
            <a:r>
              <a:rPr lang="en-US" altLang="ko-KR" dirty="0" smtClean="0"/>
              <a:t>)</a:t>
            </a:r>
            <a:endParaRPr lang="en-US" altLang="ko-KR" dirty="0"/>
          </a:p>
        </p:txBody>
      </p:sp>
      <p:pic>
        <p:nvPicPr>
          <p:cNvPr id="12" name="그림 11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C69123E1-500F-4392-A219-4D4F2C79018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4249" y="5532025"/>
            <a:ext cx="1627571" cy="1133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5673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3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9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/>
          <p:cNvSpPr/>
          <p:nvPr/>
        </p:nvSpPr>
        <p:spPr>
          <a:xfrm>
            <a:off x="4624520" y="879812"/>
            <a:ext cx="3009900" cy="1846912"/>
          </a:xfrm>
          <a:prstGeom prst="rect">
            <a:avLst/>
          </a:prstGeom>
          <a:solidFill>
            <a:srgbClr val="DAC79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 err="1" smtClean="0">
                <a:solidFill>
                  <a:schemeClr val="tx1"/>
                </a:solidFill>
              </a:rPr>
              <a:t>PreTranslateMessage</a:t>
            </a:r>
            <a:r>
              <a:rPr lang="en-US" altLang="ko-KR" sz="1500" dirty="0" smtClean="0">
                <a:solidFill>
                  <a:schemeClr val="tx1"/>
                </a:solidFill>
              </a:rPr>
              <a:t>() </a:t>
            </a:r>
            <a:r>
              <a:rPr lang="ko-KR" altLang="en-US" sz="1500" dirty="0" err="1" smtClean="0">
                <a:solidFill>
                  <a:schemeClr val="tx1"/>
                </a:solidFill>
              </a:rPr>
              <a:t>클래스의키</a:t>
            </a:r>
            <a:r>
              <a:rPr lang="ko-KR" altLang="en-US" sz="1500" dirty="0" smtClean="0">
                <a:solidFill>
                  <a:schemeClr val="tx1"/>
                </a:solidFill>
              </a:rPr>
              <a:t> 입력이 </a:t>
            </a:r>
            <a:r>
              <a:rPr lang="en-US" altLang="ko-KR" sz="1500" dirty="0" smtClean="0">
                <a:solidFill>
                  <a:schemeClr val="tx1"/>
                </a:solidFill>
              </a:rPr>
              <a:t>VK_SHIFT</a:t>
            </a:r>
            <a:r>
              <a:rPr lang="ko-KR" altLang="en-US" sz="1500" dirty="0" smtClean="0">
                <a:solidFill>
                  <a:schemeClr val="tx1"/>
                </a:solidFill>
              </a:rPr>
              <a:t>이거나</a:t>
            </a:r>
            <a:r>
              <a:rPr lang="en-US" altLang="ko-KR" sz="1500" dirty="0" smtClean="0">
                <a:solidFill>
                  <a:schemeClr val="tx1"/>
                </a:solidFill>
              </a:rPr>
              <a:t>,</a:t>
            </a:r>
          </a:p>
          <a:p>
            <a:pPr algn="ctr"/>
            <a:r>
              <a:rPr lang="ko-KR" altLang="en-US" sz="1500" dirty="0" smtClean="0">
                <a:solidFill>
                  <a:schemeClr val="tx1"/>
                </a:solidFill>
              </a:rPr>
              <a:t>마우스 오른쪽 버튼</a:t>
            </a:r>
            <a:r>
              <a:rPr lang="en-US" altLang="ko-KR" sz="1500" dirty="0" smtClean="0">
                <a:solidFill>
                  <a:schemeClr val="tx1"/>
                </a:solidFill>
              </a:rPr>
              <a:t>(</a:t>
            </a:r>
            <a:r>
              <a:rPr lang="en-US" altLang="ko-KR" sz="1500" dirty="0" err="1" smtClean="0">
                <a:solidFill>
                  <a:schemeClr val="tx1"/>
                </a:solidFill>
              </a:rPr>
              <a:t>OnRButtonDown</a:t>
            </a:r>
            <a:r>
              <a:rPr lang="en-US" altLang="ko-KR" sz="1500" dirty="0" smtClean="0">
                <a:solidFill>
                  <a:schemeClr val="tx1"/>
                </a:solidFill>
              </a:rPr>
              <a:t>) </a:t>
            </a:r>
            <a:r>
              <a:rPr lang="ko-KR" altLang="en-US" sz="1500" dirty="0" err="1" smtClean="0">
                <a:solidFill>
                  <a:schemeClr val="tx1"/>
                </a:solidFill>
              </a:rPr>
              <a:t>클릭시</a:t>
            </a:r>
            <a:r>
              <a:rPr lang="ko-KR" altLang="en-US" sz="1500" dirty="0" smtClean="0">
                <a:solidFill>
                  <a:schemeClr val="tx1"/>
                </a:solidFill>
              </a:rPr>
              <a:t> 생성될 블록의 모양을 바꿈</a:t>
            </a:r>
            <a:r>
              <a:rPr lang="en-US" altLang="ko-KR" sz="1500" dirty="0" smtClean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en-US" altLang="ko-KR" sz="1500" dirty="0" smtClean="0">
                <a:solidFill>
                  <a:schemeClr val="tx1"/>
                </a:solidFill>
              </a:rPr>
              <a:t>(*</a:t>
            </a:r>
            <a:r>
              <a:rPr lang="ko-KR" altLang="en-US" sz="1500" dirty="0" smtClean="0">
                <a:solidFill>
                  <a:schemeClr val="tx1"/>
                </a:solidFill>
              </a:rPr>
              <a:t>생성될 도형의 변수를 변화</a:t>
            </a:r>
            <a:r>
              <a:rPr lang="en-US" altLang="ko-KR" sz="1500" dirty="0" smtClean="0">
                <a:solidFill>
                  <a:schemeClr val="tx1"/>
                </a:solidFill>
              </a:rPr>
              <a:t>)</a:t>
            </a:r>
            <a:endParaRPr lang="en-US" altLang="ko-KR" sz="1500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166946" y="863888"/>
            <a:ext cx="3009900" cy="186283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 err="1">
                <a:solidFill>
                  <a:schemeClr val="tx1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Onpaint</a:t>
            </a:r>
            <a:r>
              <a:rPr lang="en-US" altLang="ko-KR" sz="1500" dirty="0">
                <a:solidFill>
                  <a:schemeClr val="tx1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()</a:t>
            </a:r>
            <a:r>
              <a:rPr lang="ko-KR" altLang="en-US" sz="1500" dirty="0">
                <a:solidFill>
                  <a:schemeClr val="tx1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클래스에서 </a:t>
            </a:r>
            <a:r>
              <a:rPr lang="en-US" altLang="ko-KR" sz="1500" dirty="0" err="1">
                <a:solidFill>
                  <a:schemeClr val="tx1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dc,Rectangle</a:t>
            </a:r>
            <a:r>
              <a:rPr lang="en-US" altLang="ko-KR" sz="1500" dirty="0">
                <a:solidFill>
                  <a:schemeClr val="tx1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()</a:t>
            </a:r>
            <a:r>
              <a:rPr lang="ko-KR" altLang="en-US" sz="1500" dirty="0">
                <a:solidFill>
                  <a:schemeClr val="tx1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를 활용하여 </a:t>
            </a:r>
            <a:r>
              <a:rPr lang="en-US" altLang="ko-KR" sz="1500" dirty="0">
                <a:solidFill>
                  <a:schemeClr val="tx1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10X10</a:t>
            </a:r>
            <a:r>
              <a:rPr lang="ko-KR" altLang="en-US" sz="1500" dirty="0">
                <a:solidFill>
                  <a:schemeClr val="tx1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의 격자 </a:t>
            </a:r>
            <a:r>
              <a:rPr lang="ko-KR" altLang="en-US" sz="1500" dirty="0" smtClean="0">
                <a:solidFill>
                  <a:schemeClr val="tx1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생성</a:t>
            </a:r>
            <a:r>
              <a:rPr lang="en-US" altLang="ko-KR" sz="1500" dirty="0" smtClean="0">
                <a:solidFill>
                  <a:schemeClr val="tx1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.</a:t>
            </a:r>
            <a:endParaRPr lang="ko-KR" altLang="en-US" sz="1500" dirty="0">
              <a:solidFill>
                <a:schemeClr val="tx1"/>
              </a:solidFill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95275" y="171450"/>
            <a:ext cx="805029" cy="384333"/>
          </a:xfrm>
          <a:prstGeom prst="rect">
            <a:avLst/>
          </a:prstGeom>
          <a:solidFill>
            <a:srgbClr val="DAC7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295275" y="142772"/>
            <a:ext cx="80502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>
                <a:solidFill>
                  <a:schemeClr val="bg1"/>
                </a:solidFill>
                <a:latin typeface="Ink Free" panose="03080402000500000000" pitchFamily="66" charset="0"/>
                <a:ea typeface="KoPub돋움체 Medium" panose="00000600000000000000" pitchFamily="2" charset="-127"/>
              </a:rPr>
              <a:t>1010!</a:t>
            </a:r>
            <a:endParaRPr lang="ko-KR" altLang="en-US" sz="2200" dirty="0">
              <a:solidFill>
                <a:schemeClr val="bg1"/>
              </a:solidFill>
              <a:latin typeface="Ink Free" panose="03080402000500000000" pitchFamily="66" charset="0"/>
              <a:ea typeface="KoPub돋움체 Medium" panose="00000600000000000000" pitchFamily="2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95275" y="573659"/>
            <a:ext cx="10743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600">
                <a:ln>
                  <a:solidFill>
                    <a:schemeClr val="tx1">
                      <a:lumMod val="95000"/>
                      <a:lumOff val="5000"/>
                      <a:alpha val="15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defRPr>
            </a:lvl1pPr>
          </a:lstStyle>
          <a:p>
            <a:r>
              <a:rPr lang="ko-KR" altLang="en-US" dirty="0">
                <a:latin typeface="HY궁서B" panose="02030600000101010101" pitchFamily="18" charset="-127"/>
                <a:ea typeface="HY궁서B" panose="02030600000101010101" pitchFamily="18" charset="-127"/>
              </a:rPr>
              <a:t>주요 </a:t>
            </a:r>
            <a:r>
              <a:rPr lang="ko-KR" altLang="en-US" dirty="0" smtClean="0">
                <a:latin typeface="HY궁서B" panose="02030600000101010101" pitchFamily="18" charset="-127"/>
                <a:ea typeface="HY궁서B" panose="02030600000101010101" pitchFamily="18" charset="-127"/>
              </a:rPr>
              <a:t>기능</a:t>
            </a:r>
            <a:endParaRPr lang="ko-KR" altLang="en-US" dirty="0"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166946" y="3246111"/>
            <a:ext cx="2853119" cy="3042731"/>
          </a:xfrm>
          <a:prstGeom prst="rect">
            <a:avLst/>
          </a:prstGeom>
          <a:solidFill>
            <a:srgbClr val="DAC79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마우스 클릭 시 </a:t>
            </a:r>
            <a:r>
              <a:rPr lang="en-US" altLang="ko-KR" sz="1400" dirty="0">
                <a:solidFill>
                  <a:schemeClr val="tx1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rand()</a:t>
            </a:r>
            <a:r>
              <a:rPr lang="ko-KR" altLang="en-US" sz="1400" dirty="0">
                <a:solidFill>
                  <a:schemeClr val="tx1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함수 발생</a:t>
            </a:r>
            <a:r>
              <a:rPr lang="en-US" altLang="ko-KR" sz="1400" dirty="0">
                <a:solidFill>
                  <a:schemeClr val="tx1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.</a:t>
            </a:r>
          </a:p>
          <a:p>
            <a:pPr algn="ctr"/>
            <a:endParaRPr lang="en-US" altLang="ko-KR" sz="1400" dirty="0">
              <a:solidFill>
                <a:schemeClr val="tx1"/>
              </a:solidFill>
              <a:latin typeface="HY엽서M" panose="02030600000101010101" pitchFamily="18" charset="-127"/>
              <a:ea typeface="HY엽서M" panose="02030600000101010101" pitchFamily="18" charset="-127"/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랜덤 값에 따라 생성될 도형 </a:t>
            </a:r>
            <a:r>
              <a:rPr lang="ko-KR" altLang="en-US" sz="1400" dirty="0" smtClean="0">
                <a:solidFill>
                  <a:schemeClr val="tx1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기억</a:t>
            </a:r>
            <a:r>
              <a:rPr lang="en-US" altLang="ko-KR" sz="1400" dirty="0" smtClean="0">
                <a:solidFill>
                  <a:schemeClr val="tx1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 </a:t>
            </a:r>
            <a:r>
              <a:rPr lang="ko-KR" altLang="en-US" sz="1400" dirty="0">
                <a:solidFill>
                  <a:schemeClr val="tx1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및 생성 </a:t>
            </a:r>
            <a:r>
              <a:rPr lang="ko-KR" altLang="en-US" sz="1400" dirty="0" err="1">
                <a:solidFill>
                  <a:schemeClr val="tx1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도형란에</a:t>
            </a:r>
            <a:r>
              <a:rPr lang="ko-KR" altLang="en-US" sz="1400" dirty="0">
                <a:solidFill>
                  <a:schemeClr val="tx1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 미리 제시</a:t>
            </a:r>
            <a:r>
              <a:rPr lang="en-US" altLang="ko-KR" sz="1400" dirty="0" smtClean="0">
                <a:solidFill>
                  <a:schemeClr val="tx1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.</a:t>
            </a:r>
          </a:p>
          <a:p>
            <a:pPr algn="ctr"/>
            <a:endParaRPr lang="en-US" altLang="ko-KR" sz="1400" dirty="0">
              <a:solidFill>
                <a:schemeClr val="tx1"/>
              </a:solidFill>
              <a:latin typeface="HY엽서M" panose="02030600000101010101" pitchFamily="18" charset="-127"/>
              <a:ea typeface="HY엽서M" panose="02030600000101010101" pitchFamily="18" charset="-127"/>
            </a:endParaRPr>
          </a:p>
          <a:p>
            <a:pPr algn="ctr"/>
            <a:r>
              <a:rPr lang="ko-KR" altLang="en-US" sz="1400" dirty="0" smtClean="0">
                <a:solidFill>
                  <a:schemeClr val="tx1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블록의 모양을 </a:t>
            </a:r>
            <a:r>
              <a:rPr lang="en-US" altLang="ko-KR" sz="1400" dirty="0" err="1" smtClean="0">
                <a:solidFill>
                  <a:schemeClr val="tx1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dc,Rectangle</a:t>
            </a:r>
            <a:r>
              <a:rPr lang="en-US" altLang="ko-KR" sz="1400" dirty="0" smtClean="0">
                <a:solidFill>
                  <a:schemeClr val="tx1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()</a:t>
            </a:r>
            <a:r>
              <a:rPr lang="ko-KR" altLang="en-US" sz="1400" dirty="0" smtClean="0">
                <a:solidFill>
                  <a:schemeClr val="tx1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함수를 이용하여 모든 도형의 모양을 </a:t>
            </a:r>
            <a:r>
              <a:rPr lang="ko-KR" altLang="en-US" sz="1400" dirty="0" smtClean="0">
                <a:solidFill>
                  <a:schemeClr val="tx1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직접 그림</a:t>
            </a:r>
            <a:r>
              <a:rPr lang="en-US" altLang="ko-KR" sz="1400" dirty="0" smtClean="0">
                <a:solidFill>
                  <a:schemeClr val="tx1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.</a:t>
            </a:r>
            <a:endParaRPr lang="en-US" altLang="ko-KR" sz="1400" dirty="0" smtClean="0">
              <a:solidFill>
                <a:schemeClr val="tx1"/>
              </a:solidFill>
              <a:latin typeface="HY엽서M" panose="02030600000101010101" pitchFamily="18" charset="-127"/>
              <a:ea typeface="HY엽서M" panose="02030600000101010101" pitchFamily="18" charset="-127"/>
            </a:endParaRPr>
          </a:p>
          <a:p>
            <a:pPr algn="ctr"/>
            <a:endParaRPr lang="en-US" altLang="ko-KR" sz="1400" dirty="0">
              <a:solidFill>
                <a:schemeClr val="tx1"/>
              </a:solidFill>
              <a:latin typeface="HY엽서M" panose="02030600000101010101" pitchFamily="18" charset="-127"/>
              <a:ea typeface="HY엽서M" panose="02030600000101010101" pitchFamily="18" charset="-127"/>
            </a:endParaRPr>
          </a:p>
          <a:p>
            <a:pPr algn="ctr"/>
            <a:r>
              <a:rPr lang="ko-KR" altLang="en-US" sz="1400" dirty="0" smtClean="0">
                <a:solidFill>
                  <a:schemeClr val="tx1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생성 도형에 따라 색깔을 변경</a:t>
            </a:r>
            <a:r>
              <a:rPr lang="en-US" altLang="ko-KR" sz="1400" dirty="0">
                <a:solidFill>
                  <a:schemeClr val="tx1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.</a:t>
            </a:r>
            <a:endParaRPr lang="en-US" altLang="ko-KR" sz="1400" dirty="0">
              <a:solidFill>
                <a:schemeClr val="tx1"/>
              </a:solidFill>
              <a:latin typeface="HY엽서M" panose="02030600000101010101" pitchFamily="18" charset="-127"/>
              <a:ea typeface="HY엽서M" panose="02030600000101010101" pitchFamily="18" charset="-127"/>
            </a:endParaRPr>
          </a:p>
          <a:p>
            <a:pPr algn="ctr"/>
            <a:endParaRPr lang="en-US" altLang="ko-KR" sz="1400" dirty="0">
              <a:solidFill>
                <a:schemeClr val="tx1"/>
              </a:solidFill>
              <a:latin typeface="HY엽서M" panose="02030600000101010101" pitchFamily="18" charset="-127"/>
              <a:ea typeface="HY엽서M" panose="02030600000101010101" pitchFamily="18" charset="-127"/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블록을 놓을 수 있는지 판단을 한 후 블록 생성</a:t>
            </a:r>
            <a:r>
              <a:rPr lang="en-US" altLang="ko-KR" sz="1400" dirty="0" smtClean="0">
                <a:solidFill>
                  <a:schemeClr val="tx1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.</a:t>
            </a:r>
            <a:endParaRPr lang="en-US" altLang="ko-KR" sz="1400" dirty="0">
              <a:solidFill>
                <a:schemeClr val="tx1"/>
              </a:solidFill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 rot="5400000">
            <a:off x="2408303" y="2119400"/>
            <a:ext cx="370403" cy="211455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2065313" y="2996843"/>
            <a:ext cx="10743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spcBef>
                <a:spcPts val="200"/>
              </a:spcBef>
              <a:defRPr sz="1200">
                <a:ln>
                  <a:solidFill>
                    <a:schemeClr val="bg1">
                      <a:alpha val="15000"/>
                    </a:schemeClr>
                  </a:solidFill>
                </a:ln>
                <a:solidFill>
                  <a:schemeClr val="bg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defRPr>
            </a:lvl1pPr>
          </a:lstStyle>
          <a:p>
            <a:r>
              <a:rPr lang="ko-KR" altLang="en-US" sz="1600" dirty="0">
                <a:latin typeface="HY엽서M" panose="02030600000101010101" pitchFamily="18" charset="-127"/>
                <a:ea typeface="HY엽서M" panose="02030600000101010101" pitchFamily="18" charset="-127"/>
              </a:rPr>
              <a:t>도형 생성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4589571" y="3246111"/>
            <a:ext cx="3009900" cy="304273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 err="1">
                <a:solidFill>
                  <a:schemeClr val="tx1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Point.x</a:t>
            </a:r>
            <a:r>
              <a:rPr lang="en-US" altLang="ko-KR" sz="1500" dirty="0">
                <a:solidFill>
                  <a:schemeClr val="tx1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(y)</a:t>
            </a:r>
            <a:r>
              <a:rPr lang="ko-KR" altLang="en-US" sz="1500" dirty="0">
                <a:solidFill>
                  <a:schemeClr val="tx1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의 범위가 게임화면 안에 있을 경우만 생각</a:t>
            </a:r>
            <a:r>
              <a:rPr lang="en-US" altLang="ko-KR" sz="1500" dirty="0">
                <a:solidFill>
                  <a:schemeClr val="tx1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.</a:t>
            </a:r>
          </a:p>
          <a:p>
            <a:pPr algn="ctr"/>
            <a:endParaRPr lang="en-US" altLang="ko-KR" sz="1500" dirty="0">
              <a:solidFill>
                <a:schemeClr val="tx1"/>
              </a:solidFill>
              <a:latin typeface="HY엽서M" panose="02030600000101010101" pitchFamily="18" charset="-127"/>
              <a:ea typeface="HY엽서M" panose="02030600000101010101" pitchFamily="18" charset="-127"/>
            </a:endParaRPr>
          </a:p>
          <a:p>
            <a:pPr algn="ctr"/>
            <a:r>
              <a:rPr lang="ko-KR" altLang="en-US" sz="1500" dirty="0">
                <a:solidFill>
                  <a:schemeClr val="tx1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생성될 도형의 모양에 </a:t>
            </a:r>
            <a:r>
              <a:rPr lang="ko-KR" altLang="en-US" sz="1500" dirty="0" smtClean="0">
                <a:solidFill>
                  <a:schemeClr val="tx1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해당하는 </a:t>
            </a:r>
            <a:r>
              <a:rPr lang="ko-KR" altLang="en-US" sz="1500" dirty="0">
                <a:solidFill>
                  <a:schemeClr val="tx1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행렬</a:t>
            </a:r>
            <a:r>
              <a:rPr lang="en-US" altLang="ko-KR" sz="1500" dirty="0">
                <a:solidFill>
                  <a:schemeClr val="tx1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[10][10]</a:t>
            </a:r>
            <a:r>
              <a:rPr lang="ko-KR" altLang="en-US" sz="1500" dirty="0">
                <a:solidFill>
                  <a:schemeClr val="tx1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에 </a:t>
            </a:r>
            <a:r>
              <a:rPr lang="en-US" altLang="ko-KR" sz="1500" dirty="0">
                <a:solidFill>
                  <a:schemeClr val="tx1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0(</a:t>
            </a:r>
            <a:r>
              <a:rPr lang="ko-KR" altLang="en-US" sz="1500" dirty="0">
                <a:solidFill>
                  <a:schemeClr val="tx1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도형이 채워지지 않을 경우</a:t>
            </a:r>
            <a:r>
              <a:rPr lang="en-US" altLang="ko-KR" sz="1500" dirty="0">
                <a:solidFill>
                  <a:schemeClr val="tx1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)</a:t>
            </a:r>
            <a:r>
              <a:rPr lang="ko-KR" altLang="en-US" sz="1500" dirty="0">
                <a:solidFill>
                  <a:schemeClr val="tx1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이 저장된 경우 </a:t>
            </a:r>
            <a:r>
              <a:rPr lang="en-US" altLang="ko-KR" sz="1500" dirty="0">
                <a:solidFill>
                  <a:schemeClr val="tx1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1</a:t>
            </a:r>
            <a:r>
              <a:rPr lang="ko-KR" altLang="en-US" sz="1500" dirty="0">
                <a:solidFill>
                  <a:schemeClr val="tx1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로 채워주며 도형을 채움</a:t>
            </a:r>
            <a:r>
              <a:rPr lang="en-US" altLang="ko-KR" sz="1500" dirty="0" smtClean="0">
                <a:solidFill>
                  <a:schemeClr val="tx1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.</a:t>
            </a:r>
          </a:p>
          <a:p>
            <a:pPr algn="ctr"/>
            <a:endParaRPr lang="en-US" altLang="ko-KR" sz="1500" dirty="0">
              <a:solidFill>
                <a:schemeClr val="tx1"/>
              </a:solidFill>
              <a:latin typeface="HY엽서M" panose="02030600000101010101" pitchFamily="18" charset="-127"/>
              <a:ea typeface="HY엽서M" panose="02030600000101010101" pitchFamily="18" charset="-127"/>
            </a:endParaRPr>
          </a:p>
          <a:p>
            <a:pPr algn="ctr"/>
            <a:r>
              <a:rPr lang="ko-KR" altLang="en-US" sz="1500" dirty="0" smtClean="0">
                <a:solidFill>
                  <a:schemeClr val="tx1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행렬</a:t>
            </a:r>
            <a:r>
              <a:rPr lang="en-US" altLang="ko-KR" sz="1500" dirty="0" smtClean="0">
                <a:solidFill>
                  <a:schemeClr val="tx1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[10][10]</a:t>
            </a:r>
            <a:r>
              <a:rPr lang="ko-KR" altLang="en-US" sz="1500" dirty="0" smtClean="0">
                <a:solidFill>
                  <a:schemeClr val="tx1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은 마우스 포인터의 위치에 따라 범위를 나눔</a:t>
            </a:r>
            <a:r>
              <a:rPr lang="en-US" altLang="ko-KR" sz="1500" dirty="0" smtClean="0">
                <a:solidFill>
                  <a:schemeClr val="tx1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.</a:t>
            </a:r>
            <a:r>
              <a:rPr lang="ko-KR" altLang="en-US" sz="1500" dirty="0" smtClean="0">
                <a:solidFill>
                  <a:schemeClr val="tx1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 </a:t>
            </a:r>
            <a:endParaRPr lang="ko-KR" altLang="en-US" sz="1500" dirty="0">
              <a:solidFill>
                <a:schemeClr val="tx1"/>
              </a:solidFill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  <p:sp>
        <p:nvSpPr>
          <p:cNvPr id="23" name="직사각형 22"/>
          <p:cNvSpPr/>
          <p:nvPr/>
        </p:nvSpPr>
        <p:spPr>
          <a:xfrm rot="5400000">
            <a:off x="5848642" y="2128991"/>
            <a:ext cx="370403" cy="211455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5496676" y="3026382"/>
            <a:ext cx="10743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spcBef>
                <a:spcPts val="200"/>
              </a:spcBef>
              <a:defRPr sz="1200">
                <a:ln>
                  <a:solidFill>
                    <a:schemeClr val="bg1">
                      <a:alpha val="15000"/>
                    </a:schemeClr>
                  </a:solidFill>
                </a:ln>
                <a:solidFill>
                  <a:schemeClr val="bg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defRPr>
            </a:lvl1pPr>
          </a:lstStyle>
          <a:p>
            <a:r>
              <a:rPr lang="ko-KR" altLang="en-US" sz="1600" dirty="0">
                <a:latin typeface="HY엽서M" panose="02030600000101010101" pitchFamily="18" charset="-127"/>
                <a:ea typeface="HY엽서M" panose="02030600000101010101" pitchFamily="18" charset="-127"/>
              </a:rPr>
              <a:t>블록 배치</a:t>
            </a:r>
          </a:p>
        </p:txBody>
      </p:sp>
      <p:sp>
        <p:nvSpPr>
          <p:cNvPr id="31" name="직사각형 30"/>
          <p:cNvSpPr/>
          <p:nvPr/>
        </p:nvSpPr>
        <p:spPr>
          <a:xfrm>
            <a:off x="8168977" y="3246111"/>
            <a:ext cx="3009900" cy="3042731"/>
          </a:xfrm>
          <a:prstGeom prst="rect">
            <a:avLst/>
          </a:prstGeom>
          <a:solidFill>
            <a:srgbClr val="DAC79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solidFill>
                  <a:schemeClr val="tx1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For</a:t>
            </a:r>
            <a:r>
              <a:rPr lang="ko-KR" altLang="en-US" sz="1500" dirty="0">
                <a:solidFill>
                  <a:schemeClr val="tx1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문을 통해 행렬</a:t>
            </a:r>
            <a:r>
              <a:rPr lang="en-US" altLang="ko-KR" sz="1500" dirty="0">
                <a:solidFill>
                  <a:schemeClr val="tx1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[10][10]</a:t>
            </a:r>
            <a:r>
              <a:rPr lang="ko-KR" altLang="en-US" sz="1500" dirty="0">
                <a:solidFill>
                  <a:schemeClr val="tx1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에 가로</a:t>
            </a:r>
            <a:r>
              <a:rPr lang="en-US" altLang="ko-KR" sz="1500" dirty="0">
                <a:solidFill>
                  <a:schemeClr val="tx1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or </a:t>
            </a:r>
            <a:r>
              <a:rPr lang="ko-KR" altLang="en-US" sz="1500" dirty="0">
                <a:solidFill>
                  <a:schemeClr val="tx1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세로 </a:t>
            </a:r>
            <a:r>
              <a:rPr lang="ko-KR" altLang="en-US" sz="1500" dirty="0" err="1">
                <a:solidFill>
                  <a:schemeClr val="tx1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한줄이</a:t>
            </a:r>
            <a:r>
              <a:rPr lang="ko-KR" altLang="en-US" sz="1500" dirty="0">
                <a:solidFill>
                  <a:schemeClr val="tx1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 </a:t>
            </a:r>
            <a:r>
              <a:rPr lang="en-US" altLang="ko-KR" sz="1500" dirty="0">
                <a:solidFill>
                  <a:schemeClr val="tx1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1</a:t>
            </a:r>
            <a:r>
              <a:rPr lang="ko-KR" altLang="en-US" sz="1500" dirty="0">
                <a:solidFill>
                  <a:schemeClr val="tx1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이 </a:t>
            </a:r>
            <a:r>
              <a:rPr lang="ko-KR" altLang="en-US" sz="1500" dirty="0" err="1">
                <a:solidFill>
                  <a:schemeClr val="tx1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될경우</a:t>
            </a:r>
            <a:endParaRPr lang="en-US" altLang="ko-KR" sz="1500" dirty="0">
              <a:solidFill>
                <a:schemeClr val="tx1"/>
              </a:solidFill>
              <a:latin typeface="HY엽서M" panose="02030600000101010101" pitchFamily="18" charset="-127"/>
              <a:ea typeface="HY엽서M" panose="02030600000101010101" pitchFamily="18" charset="-127"/>
            </a:endParaRPr>
          </a:p>
          <a:p>
            <a:pPr algn="ctr"/>
            <a:r>
              <a:rPr lang="en-US" altLang="ko-KR" sz="1500" dirty="0">
                <a:solidFill>
                  <a:schemeClr val="tx1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Ex)</a:t>
            </a:r>
            <a:r>
              <a:rPr lang="ko-KR" altLang="en-US" sz="1500" dirty="0">
                <a:solidFill>
                  <a:schemeClr val="tx1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 행렬</a:t>
            </a:r>
            <a:r>
              <a:rPr lang="en-US" altLang="ko-KR" sz="1500" dirty="0">
                <a:solidFill>
                  <a:schemeClr val="tx1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[0][0~9]==1</a:t>
            </a:r>
          </a:p>
          <a:p>
            <a:pPr algn="ctr"/>
            <a:r>
              <a:rPr lang="ko-KR" altLang="en-US" sz="1500" dirty="0">
                <a:solidFill>
                  <a:schemeClr val="tx1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 그 위치에 </a:t>
            </a:r>
            <a:r>
              <a:rPr lang="en-US" altLang="ko-KR" sz="1500" dirty="0">
                <a:solidFill>
                  <a:schemeClr val="tx1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0</a:t>
            </a:r>
            <a:r>
              <a:rPr lang="ko-KR" altLang="en-US" sz="1500" dirty="0">
                <a:solidFill>
                  <a:schemeClr val="tx1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을 저장하며 칸을 원래 상태</a:t>
            </a:r>
            <a:r>
              <a:rPr lang="en-US" altLang="ko-KR" sz="1500" dirty="0">
                <a:solidFill>
                  <a:schemeClr val="tx1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(</a:t>
            </a:r>
            <a:r>
              <a:rPr lang="ko-KR" altLang="en-US" sz="1500" dirty="0">
                <a:solidFill>
                  <a:schemeClr val="tx1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하얀색 박스</a:t>
            </a:r>
            <a:r>
              <a:rPr lang="en-US" altLang="ko-KR" sz="1500" dirty="0">
                <a:solidFill>
                  <a:schemeClr val="tx1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)</a:t>
            </a:r>
            <a:r>
              <a:rPr lang="ko-KR" altLang="en-US" sz="1500" dirty="0">
                <a:solidFill>
                  <a:schemeClr val="tx1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로 되돌림</a:t>
            </a:r>
            <a:r>
              <a:rPr lang="en-US" altLang="ko-KR" sz="1500" dirty="0">
                <a:solidFill>
                  <a:schemeClr val="tx1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.</a:t>
            </a:r>
          </a:p>
          <a:p>
            <a:pPr algn="ctr"/>
            <a:endParaRPr lang="en-US" altLang="ko-KR" sz="1500" dirty="0">
              <a:solidFill>
                <a:schemeClr val="tx1"/>
              </a:solidFill>
              <a:latin typeface="HY엽서M" panose="02030600000101010101" pitchFamily="18" charset="-127"/>
              <a:ea typeface="HY엽서M" panose="02030600000101010101" pitchFamily="18" charset="-127"/>
            </a:endParaRPr>
          </a:p>
          <a:p>
            <a:pPr algn="ctr"/>
            <a:r>
              <a:rPr lang="ko-KR" altLang="en-US" sz="1500" dirty="0">
                <a:solidFill>
                  <a:schemeClr val="tx1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삭제를 얼마나 </a:t>
            </a:r>
            <a:r>
              <a:rPr lang="ko-KR" altLang="en-US" sz="1500" dirty="0" err="1">
                <a:solidFill>
                  <a:schemeClr val="tx1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진행했느냐에</a:t>
            </a:r>
            <a:r>
              <a:rPr lang="ko-KR" altLang="en-US" sz="1500" dirty="0">
                <a:solidFill>
                  <a:schemeClr val="tx1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 따라 점수 획득</a:t>
            </a:r>
            <a:r>
              <a:rPr lang="en-US" altLang="ko-KR" sz="1500" dirty="0">
                <a:solidFill>
                  <a:schemeClr val="tx1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.</a:t>
            </a:r>
            <a:endParaRPr lang="ko-KR" altLang="en-US" sz="1500" dirty="0">
              <a:solidFill>
                <a:schemeClr val="tx1"/>
              </a:solidFill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  <p:sp>
        <p:nvSpPr>
          <p:cNvPr id="32" name="직사각형 31"/>
          <p:cNvSpPr/>
          <p:nvPr/>
        </p:nvSpPr>
        <p:spPr>
          <a:xfrm rot="5400000">
            <a:off x="9556626" y="2128991"/>
            <a:ext cx="370403" cy="211455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8684552" y="3032914"/>
            <a:ext cx="21145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spcBef>
                <a:spcPts val="200"/>
              </a:spcBef>
              <a:defRPr sz="1200">
                <a:ln>
                  <a:solidFill>
                    <a:schemeClr val="bg1">
                      <a:alpha val="15000"/>
                    </a:schemeClr>
                  </a:solidFill>
                </a:ln>
                <a:solidFill>
                  <a:schemeClr val="bg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defRPr>
            </a:lvl1pPr>
          </a:lstStyle>
          <a:p>
            <a:pPr algn="ctr"/>
            <a:r>
              <a:rPr lang="ko-KR" altLang="en-US" sz="1600" dirty="0">
                <a:latin typeface="HY엽서M" panose="02030600000101010101" pitchFamily="18" charset="-127"/>
                <a:ea typeface="HY엽서M" panose="02030600000101010101" pitchFamily="18" charset="-127"/>
              </a:rPr>
              <a:t>블록 삭제</a:t>
            </a:r>
            <a:endParaRPr lang="ko-KR" altLang="en-US" sz="1600" dirty="0"/>
          </a:p>
        </p:txBody>
      </p:sp>
      <p:sp>
        <p:nvSpPr>
          <p:cNvPr id="16" name="직사각형 15"/>
          <p:cNvSpPr/>
          <p:nvPr/>
        </p:nvSpPr>
        <p:spPr>
          <a:xfrm rot="5400000">
            <a:off x="2490685" y="-296497"/>
            <a:ext cx="362421" cy="211455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59982" y="588062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spcBef>
                <a:spcPts val="200"/>
              </a:spcBef>
              <a:defRPr sz="1200">
                <a:ln>
                  <a:solidFill>
                    <a:schemeClr val="bg1">
                      <a:alpha val="15000"/>
                    </a:schemeClr>
                  </a:solidFill>
                </a:ln>
                <a:solidFill>
                  <a:schemeClr val="bg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defRPr>
            </a:lvl1pPr>
          </a:lstStyle>
          <a:p>
            <a:r>
              <a:rPr lang="ko-KR" altLang="en-US" sz="1600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게임화면</a:t>
            </a:r>
            <a:endParaRPr lang="ko-KR" altLang="en-US" sz="1600" dirty="0"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  <p:sp>
        <p:nvSpPr>
          <p:cNvPr id="26" name="직사각형 25"/>
          <p:cNvSpPr/>
          <p:nvPr/>
        </p:nvSpPr>
        <p:spPr>
          <a:xfrm rot="5400000">
            <a:off x="5848643" y="-284011"/>
            <a:ext cx="370403" cy="211455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5496677" y="603987"/>
            <a:ext cx="10743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spcBef>
                <a:spcPts val="200"/>
              </a:spcBef>
              <a:defRPr sz="1200">
                <a:ln>
                  <a:solidFill>
                    <a:schemeClr val="bg1">
                      <a:alpha val="15000"/>
                    </a:schemeClr>
                  </a:solidFill>
                </a:ln>
                <a:solidFill>
                  <a:schemeClr val="bg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defRPr>
            </a:lvl1pPr>
          </a:lstStyle>
          <a:p>
            <a:r>
              <a:rPr lang="ko-KR" altLang="en-US" sz="1600" dirty="0">
                <a:latin typeface="HY엽서M" panose="02030600000101010101" pitchFamily="18" charset="-127"/>
                <a:ea typeface="HY엽서M" panose="02030600000101010101" pitchFamily="18" charset="-127"/>
              </a:rPr>
              <a:t>블록 </a:t>
            </a:r>
            <a:r>
              <a:rPr lang="ko-KR" altLang="en-US" sz="1600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회전</a:t>
            </a:r>
            <a:endParaRPr lang="ko-KR" altLang="en-US" sz="1600" dirty="0"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8168977" y="865969"/>
            <a:ext cx="3009900" cy="186075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 smtClean="0">
              <a:solidFill>
                <a:schemeClr val="tx1"/>
              </a:solidFill>
              <a:latin typeface="HY엽서M" panose="02030600000101010101" pitchFamily="18" charset="-127"/>
              <a:ea typeface="HY엽서M" panose="02030600000101010101" pitchFamily="18" charset="-127"/>
            </a:endParaRPr>
          </a:p>
          <a:p>
            <a:pPr algn="ctr"/>
            <a:r>
              <a:rPr lang="ko-KR" altLang="en-US" sz="1500" dirty="0" smtClean="0">
                <a:solidFill>
                  <a:schemeClr val="tx1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마우스를 클릭하여 도형 생성 시 효과음 발생</a:t>
            </a:r>
            <a:r>
              <a:rPr lang="en-US" altLang="ko-KR" sz="1500" dirty="0" smtClean="0">
                <a:solidFill>
                  <a:schemeClr val="tx1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.</a:t>
            </a:r>
            <a:endParaRPr lang="en-US" altLang="ko-KR" sz="1500" dirty="0">
              <a:solidFill>
                <a:schemeClr val="tx1"/>
              </a:solidFill>
              <a:latin typeface="HY엽서M" panose="02030600000101010101" pitchFamily="18" charset="-127"/>
              <a:ea typeface="HY엽서M" panose="02030600000101010101" pitchFamily="18" charset="-127"/>
            </a:endParaRPr>
          </a:p>
          <a:p>
            <a:pPr algn="ctr"/>
            <a:r>
              <a:rPr lang="ko-KR" altLang="en-US" sz="1500" dirty="0" smtClean="0">
                <a:solidFill>
                  <a:schemeClr val="tx1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게임종료</a:t>
            </a:r>
            <a:r>
              <a:rPr lang="en-US" altLang="ko-KR" sz="1500" dirty="0" smtClean="0">
                <a:solidFill>
                  <a:schemeClr val="tx1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,</a:t>
            </a:r>
            <a:r>
              <a:rPr lang="ko-KR" altLang="en-US" sz="1500" dirty="0" smtClean="0">
                <a:solidFill>
                  <a:schemeClr val="tx1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및 게임화면 범위 외 클릭 시 오류 메시지 출력</a:t>
            </a:r>
            <a:r>
              <a:rPr lang="en-US" altLang="ko-KR" sz="1500" dirty="0" smtClean="0">
                <a:solidFill>
                  <a:schemeClr val="tx1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.</a:t>
            </a:r>
            <a:endParaRPr lang="en-US" altLang="ko-KR" sz="1500" dirty="0">
              <a:solidFill>
                <a:schemeClr val="tx1"/>
              </a:solidFill>
              <a:latin typeface="HY엽서M" panose="02030600000101010101" pitchFamily="18" charset="-127"/>
              <a:ea typeface="HY엽서M" panose="02030600000101010101" pitchFamily="18" charset="-127"/>
            </a:endParaRPr>
          </a:p>
          <a:p>
            <a:pPr algn="ctr"/>
            <a:r>
              <a:rPr lang="ko-KR" altLang="en-US" sz="1500" dirty="0" smtClean="0">
                <a:solidFill>
                  <a:schemeClr val="tx1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랭킹 시스템과 </a:t>
            </a:r>
            <a:r>
              <a:rPr lang="ko-KR" altLang="en-US" sz="1500" dirty="0" err="1" smtClean="0">
                <a:solidFill>
                  <a:schemeClr val="tx1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재시작</a:t>
            </a:r>
            <a:r>
              <a:rPr lang="en-US" altLang="ko-KR" sz="1500" dirty="0" smtClean="0">
                <a:solidFill>
                  <a:schemeClr val="tx1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(</a:t>
            </a:r>
            <a:r>
              <a:rPr lang="ko-KR" altLang="en-US" sz="1500" dirty="0" smtClean="0">
                <a:solidFill>
                  <a:schemeClr val="tx1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버튼</a:t>
            </a:r>
            <a:r>
              <a:rPr lang="en-US" altLang="ko-KR" sz="1500" dirty="0" smtClean="0">
                <a:solidFill>
                  <a:schemeClr val="tx1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)</a:t>
            </a:r>
            <a:r>
              <a:rPr lang="ko-KR" altLang="en-US" sz="1500" dirty="0" smtClean="0">
                <a:solidFill>
                  <a:schemeClr val="tx1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을 통해 점수 비교 가능</a:t>
            </a:r>
            <a:r>
              <a:rPr lang="en-US" altLang="ko-KR" sz="1500" dirty="0" smtClean="0">
                <a:solidFill>
                  <a:schemeClr val="tx1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.</a:t>
            </a:r>
            <a:endParaRPr lang="en-US" altLang="ko-KR" sz="1500" dirty="0">
              <a:solidFill>
                <a:schemeClr val="tx1"/>
              </a:solidFill>
              <a:latin typeface="HY엽서M" panose="02030600000101010101" pitchFamily="18" charset="-127"/>
              <a:ea typeface="HY엽서M" panose="02030600000101010101" pitchFamily="18" charset="-127"/>
            </a:endParaRPr>
          </a:p>
          <a:p>
            <a:pPr algn="ctr"/>
            <a:r>
              <a:rPr lang="ko-KR" altLang="en-US" sz="1500" dirty="0" smtClean="0">
                <a:solidFill>
                  <a:schemeClr val="tx1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 </a:t>
            </a:r>
            <a:endParaRPr lang="ko-KR" altLang="en-US" sz="1500" dirty="0">
              <a:solidFill>
                <a:schemeClr val="tx1"/>
              </a:solidFill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  <p:sp>
        <p:nvSpPr>
          <p:cNvPr id="33" name="직사각형 32"/>
          <p:cNvSpPr/>
          <p:nvPr/>
        </p:nvSpPr>
        <p:spPr>
          <a:xfrm rot="5400000">
            <a:off x="9444525" y="-284425"/>
            <a:ext cx="370403" cy="211455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/>
          <p:cNvSpPr txBox="1"/>
          <p:nvPr/>
        </p:nvSpPr>
        <p:spPr>
          <a:xfrm>
            <a:off x="9092559" y="612966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spcBef>
                <a:spcPts val="200"/>
              </a:spcBef>
              <a:defRPr sz="1200">
                <a:ln>
                  <a:solidFill>
                    <a:schemeClr val="bg1">
                      <a:alpha val="15000"/>
                    </a:schemeClr>
                  </a:solidFill>
                </a:ln>
                <a:solidFill>
                  <a:schemeClr val="bg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defRPr>
            </a:lvl1pPr>
          </a:lstStyle>
          <a:p>
            <a:r>
              <a:rPr lang="ko-KR" altLang="en-US" sz="1600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부가기능</a:t>
            </a:r>
            <a:endParaRPr lang="ko-KR" altLang="en-US" sz="1600" dirty="0"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87684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C79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33882" y="133350"/>
            <a:ext cx="57730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solidFill>
                  <a:srgbClr val="0D0D0D"/>
                </a:solidFill>
                <a:latin typeface="HY궁서B" panose="02030600000101010101" pitchFamily="18" charset="-127"/>
                <a:ea typeface="HY궁서B" panose="02030600000101010101" pitchFamily="18" charset="-127"/>
              </a:rPr>
              <a:t>팀원 프로젝트 기여도 </a:t>
            </a:r>
            <a:r>
              <a:rPr lang="en-US" altLang="ko-KR" sz="2000" dirty="0" smtClean="0">
                <a:solidFill>
                  <a:srgbClr val="0D0D0D"/>
                </a:solidFill>
                <a:latin typeface="HY궁서B" panose="02030600000101010101" pitchFamily="18" charset="-127"/>
                <a:ea typeface="HY궁서B" panose="02030600000101010101" pitchFamily="18" charset="-127"/>
              </a:rPr>
              <a:t>(</a:t>
            </a:r>
            <a:r>
              <a:rPr lang="ko-KR" altLang="en-US" sz="2000" dirty="0" smtClean="0">
                <a:solidFill>
                  <a:srgbClr val="0D0D0D"/>
                </a:solidFill>
                <a:latin typeface="HY궁서B" panose="02030600000101010101" pitchFamily="18" charset="-127"/>
                <a:ea typeface="HY궁서B" panose="02030600000101010101" pitchFamily="18" charset="-127"/>
              </a:rPr>
              <a:t>유영빈</a:t>
            </a:r>
            <a:r>
              <a:rPr lang="en-US" altLang="ko-KR" sz="2000" dirty="0" smtClean="0">
                <a:solidFill>
                  <a:srgbClr val="0D0D0D"/>
                </a:solidFill>
                <a:latin typeface="HY궁서B" panose="02030600000101010101" pitchFamily="18" charset="-127"/>
                <a:ea typeface="HY궁서B" panose="02030600000101010101" pitchFamily="18" charset="-127"/>
              </a:rPr>
              <a:t>/</a:t>
            </a:r>
            <a:r>
              <a:rPr lang="ko-KR" altLang="en-US" sz="2000" dirty="0" smtClean="0">
                <a:solidFill>
                  <a:srgbClr val="0D0D0D"/>
                </a:solidFill>
                <a:latin typeface="HY궁서B" panose="02030600000101010101" pitchFamily="18" charset="-127"/>
                <a:ea typeface="HY궁서B" panose="02030600000101010101" pitchFamily="18" charset="-127"/>
              </a:rPr>
              <a:t>권지선</a:t>
            </a:r>
            <a:r>
              <a:rPr lang="en-US" altLang="ko-KR" sz="2000" dirty="0" smtClean="0">
                <a:solidFill>
                  <a:srgbClr val="0D0D0D"/>
                </a:solidFill>
                <a:latin typeface="HY궁서B" panose="02030600000101010101" pitchFamily="18" charset="-127"/>
                <a:ea typeface="HY궁서B" panose="02030600000101010101" pitchFamily="18" charset="-127"/>
              </a:rPr>
              <a:t>) </a:t>
            </a:r>
            <a:endParaRPr lang="ko-KR" altLang="en-US" sz="2000" dirty="0">
              <a:solidFill>
                <a:srgbClr val="0D0D0D"/>
              </a:solidFill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0" y="0"/>
            <a:ext cx="1038225" cy="6858000"/>
          </a:xfrm>
          <a:prstGeom prst="rect">
            <a:avLst/>
          </a:prstGeom>
          <a:solidFill>
            <a:srgbClr val="EBE1C7"/>
          </a:solidFill>
          <a:ln>
            <a:solidFill>
              <a:srgbClr val="E6E6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0" name="직선 연결선 59"/>
          <p:cNvCxnSpPr/>
          <p:nvPr/>
        </p:nvCxnSpPr>
        <p:spPr>
          <a:xfrm>
            <a:off x="11334750" y="471488"/>
            <a:ext cx="0" cy="5915025"/>
          </a:xfrm>
          <a:prstGeom prst="line">
            <a:avLst/>
          </a:prstGeom>
          <a:ln w="12700">
            <a:solidFill>
              <a:srgbClr val="EBE1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직사각형 60"/>
          <p:cNvSpPr/>
          <p:nvPr/>
        </p:nvSpPr>
        <p:spPr>
          <a:xfrm>
            <a:off x="923926" y="123825"/>
            <a:ext cx="228600" cy="284351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1E7CD1C8-44C7-4362-B786-571491B0CFD3}"/>
              </a:ext>
            </a:extLst>
          </p:cNvPr>
          <p:cNvSpPr txBox="1"/>
          <p:nvPr/>
        </p:nvSpPr>
        <p:spPr>
          <a:xfrm>
            <a:off x="899312" y="133350"/>
            <a:ext cx="296876" cy="30162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ln>
                  <a:solidFill>
                    <a:schemeClr val="bg1">
                      <a:alpha val="15000"/>
                    </a:schemeClr>
                  </a:solidFill>
                </a:ln>
                <a:solidFill>
                  <a:schemeClr val="bg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P</a:t>
            </a:r>
          </a:p>
          <a:p>
            <a:pPr algn="ctr"/>
            <a:r>
              <a:rPr lang="en-US" altLang="ko-KR" sz="1000" dirty="0">
                <a:ln>
                  <a:solidFill>
                    <a:schemeClr val="bg1">
                      <a:alpha val="15000"/>
                    </a:schemeClr>
                  </a:solidFill>
                </a:ln>
                <a:solidFill>
                  <a:schemeClr val="bg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R</a:t>
            </a:r>
          </a:p>
          <a:p>
            <a:pPr algn="ctr"/>
            <a:r>
              <a:rPr lang="en-US" altLang="ko-KR" sz="1000" dirty="0">
                <a:ln>
                  <a:solidFill>
                    <a:schemeClr val="bg1">
                      <a:alpha val="15000"/>
                    </a:schemeClr>
                  </a:solidFill>
                </a:ln>
                <a:solidFill>
                  <a:schemeClr val="bg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O</a:t>
            </a:r>
          </a:p>
          <a:p>
            <a:pPr algn="ctr"/>
            <a:r>
              <a:rPr lang="en-US" altLang="ko-KR" sz="1000" dirty="0">
                <a:ln>
                  <a:solidFill>
                    <a:schemeClr val="bg1">
                      <a:alpha val="15000"/>
                    </a:schemeClr>
                  </a:solidFill>
                </a:ln>
                <a:solidFill>
                  <a:schemeClr val="bg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G</a:t>
            </a:r>
          </a:p>
          <a:p>
            <a:pPr algn="ctr"/>
            <a:r>
              <a:rPr lang="en-US" altLang="ko-KR" sz="1000" dirty="0">
                <a:ln>
                  <a:solidFill>
                    <a:schemeClr val="bg1">
                      <a:alpha val="15000"/>
                    </a:schemeClr>
                  </a:solidFill>
                </a:ln>
                <a:solidFill>
                  <a:schemeClr val="bg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R</a:t>
            </a:r>
          </a:p>
          <a:p>
            <a:pPr algn="ctr"/>
            <a:r>
              <a:rPr lang="en-US" altLang="ko-KR" sz="1000" dirty="0">
                <a:ln>
                  <a:solidFill>
                    <a:schemeClr val="bg1">
                      <a:alpha val="15000"/>
                    </a:schemeClr>
                  </a:solidFill>
                </a:ln>
                <a:solidFill>
                  <a:schemeClr val="bg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A</a:t>
            </a:r>
          </a:p>
          <a:p>
            <a:pPr algn="ctr"/>
            <a:r>
              <a:rPr lang="en-US" altLang="ko-KR" sz="1000" dirty="0">
                <a:ln>
                  <a:solidFill>
                    <a:schemeClr val="bg1">
                      <a:alpha val="15000"/>
                    </a:schemeClr>
                  </a:solidFill>
                </a:ln>
                <a:solidFill>
                  <a:schemeClr val="bg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M</a:t>
            </a:r>
          </a:p>
          <a:p>
            <a:pPr algn="ctr"/>
            <a:r>
              <a:rPr lang="en-US" altLang="ko-KR" sz="1000" dirty="0">
                <a:ln>
                  <a:solidFill>
                    <a:schemeClr val="bg1">
                      <a:alpha val="15000"/>
                    </a:schemeClr>
                  </a:solidFill>
                </a:ln>
                <a:solidFill>
                  <a:schemeClr val="bg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I</a:t>
            </a:r>
          </a:p>
          <a:p>
            <a:pPr algn="ctr"/>
            <a:r>
              <a:rPr lang="en-US" altLang="ko-KR" sz="1000" dirty="0">
                <a:ln>
                  <a:solidFill>
                    <a:schemeClr val="bg1">
                      <a:alpha val="15000"/>
                    </a:schemeClr>
                  </a:solidFill>
                </a:ln>
                <a:solidFill>
                  <a:schemeClr val="bg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N</a:t>
            </a:r>
          </a:p>
          <a:p>
            <a:pPr algn="ctr"/>
            <a:r>
              <a:rPr lang="en-US" altLang="ko-KR" sz="1000" dirty="0">
                <a:ln>
                  <a:solidFill>
                    <a:schemeClr val="bg1">
                      <a:alpha val="15000"/>
                    </a:schemeClr>
                  </a:solidFill>
                </a:ln>
                <a:solidFill>
                  <a:schemeClr val="bg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G</a:t>
            </a:r>
          </a:p>
          <a:p>
            <a:pPr algn="ctr"/>
            <a:endParaRPr lang="en-US" altLang="ko-KR" sz="1000" dirty="0">
              <a:ln>
                <a:solidFill>
                  <a:schemeClr val="bg1">
                    <a:alpha val="15000"/>
                  </a:schemeClr>
                </a:solidFill>
              </a:ln>
              <a:solidFill>
                <a:schemeClr val="bg1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pPr algn="ctr"/>
            <a:r>
              <a:rPr lang="en-US" altLang="ko-KR" sz="1000" dirty="0">
                <a:ln>
                  <a:solidFill>
                    <a:schemeClr val="bg1">
                      <a:alpha val="15000"/>
                    </a:schemeClr>
                  </a:solidFill>
                </a:ln>
                <a:solidFill>
                  <a:schemeClr val="bg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P</a:t>
            </a:r>
          </a:p>
          <a:p>
            <a:pPr algn="ctr"/>
            <a:r>
              <a:rPr lang="en-US" altLang="ko-KR" sz="1000" dirty="0">
                <a:ln>
                  <a:solidFill>
                    <a:schemeClr val="bg1">
                      <a:alpha val="15000"/>
                    </a:schemeClr>
                  </a:solidFill>
                </a:ln>
                <a:solidFill>
                  <a:schemeClr val="bg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R</a:t>
            </a:r>
          </a:p>
          <a:p>
            <a:pPr algn="ctr"/>
            <a:r>
              <a:rPr lang="en-US" altLang="ko-KR" sz="1000" dirty="0">
                <a:ln>
                  <a:solidFill>
                    <a:schemeClr val="bg1">
                      <a:alpha val="15000"/>
                    </a:schemeClr>
                  </a:solidFill>
                </a:ln>
                <a:solidFill>
                  <a:schemeClr val="bg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O</a:t>
            </a:r>
          </a:p>
          <a:p>
            <a:pPr algn="ctr"/>
            <a:r>
              <a:rPr lang="en-US" altLang="ko-KR" sz="1000" dirty="0">
                <a:ln>
                  <a:solidFill>
                    <a:schemeClr val="bg1">
                      <a:alpha val="15000"/>
                    </a:schemeClr>
                  </a:solidFill>
                </a:ln>
                <a:solidFill>
                  <a:schemeClr val="bg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J</a:t>
            </a:r>
          </a:p>
          <a:p>
            <a:pPr algn="ctr"/>
            <a:r>
              <a:rPr lang="en-US" altLang="ko-KR" sz="1000" dirty="0">
                <a:ln>
                  <a:solidFill>
                    <a:schemeClr val="bg1">
                      <a:alpha val="15000"/>
                    </a:schemeClr>
                  </a:solidFill>
                </a:ln>
                <a:solidFill>
                  <a:schemeClr val="bg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E</a:t>
            </a:r>
          </a:p>
          <a:p>
            <a:pPr algn="ctr"/>
            <a:r>
              <a:rPr lang="en-US" altLang="ko-KR" sz="1000" dirty="0">
                <a:ln>
                  <a:solidFill>
                    <a:schemeClr val="bg1">
                      <a:alpha val="15000"/>
                    </a:schemeClr>
                  </a:solidFill>
                </a:ln>
                <a:solidFill>
                  <a:schemeClr val="bg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C</a:t>
            </a:r>
          </a:p>
          <a:p>
            <a:pPr algn="ctr"/>
            <a:r>
              <a:rPr lang="en-US" altLang="ko-KR" sz="1000" dirty="0">
                <a:ln>
                  <a:solidFill>
                    <a:schemeClr val="bg1">
                      <a:alpha val="15000"/>
                    </a:schemeClr>
                  </a:solidFill>
                </a:ln>
                <a:solidFill>
                  <a:schemeClr val="bg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T</a:t>
            </a:r>
          </a:p>
          <a:p>
            <a:pPr algn="ctr"/>
            <a:endParaRPr lang="en-US" altLang="ko-KR" sz="1000" dirty="0">
              <a:ln>
                <a:solidFill>
                  <a:schemeClr val="bg1">
                    <a:alpha val="15000"/>
                  </a:schemeClr>
                </a:solidFill>
              </a:ln>
              <a:solidFill>
                <a:schemeClr val="bg1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533883" y="751344"/>
            <a:ext cx="10203415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OnPaint</a:t>
            </a:r>
            <a:r>
              <a:rPr lang="en-US" altLang="ko-KR" dirty="0" smtClean="0"/>
              <a:t>()</a:t>
            </a:r>
            <a:r>
              <a:rPr lang="ko-KR" altLang="en-US" dirty="0" smtClean="0"/>
              <a:t>클래스에서 프로그램 시작 시 </a:t>
            </a:r>
            <a:r>
              <a:rPr lang="en-US" altLang="ko-KR" dirty="0" err="1" smtClean="0"/>
              <a:t>dc.Rectangle</a:t>
            </a:r>
            <a:r>
              <a:rPr lang="en-US" altLang="ko-KR" dirty="0" smtClean="0"/>
              <a:t>()</a:t>
            </a:r>
            <a:r>
              <a:rPr lang="ko-KR" altLang="en-US" dirty="0" smtClean="0"/>
              <a:t>함수를 이용해 </a:t>
            </a:r>
            <a:r>
              <a:rPr lang="en-US" altLang="ko-KR" dirty="0" smtClean="0"/>
              <a:t>10X10</a:t>
            </a:r>
            <a:r>
              <a:rPr lang="ko-KR" altLang="en-US" dirty="0" smtClean="0"/>
              <a:t>격자 생성</a:t>
            </a:r>
            <a:r>
              <a:rPr lang="en-US" altLang="ko-KR" dirty="0" smtClean="0"/>
              <a:t>(50/50)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랜덤 함수를 이용하여 생성도형 미리 제시 후</a:t>
            </a:r>
            <a:r>
              <a:rPr lang="en-US" altLang="ko-KR" dirty="0" smtClean="0"/>
              <a:t>, </a:t>
            </a:r>
            <a:r>
              <a:rPr lang="ko-KR" altLang="en-US" dirty="0" smtClean="0"/>
              <a:t>마우스 왼쪽버튼 클릭 시 블록 모양 생성</a:t>
            </a:r>
            <a:r>
              <a:rPr lang="en-US" altLang="ko-KR" dirty="0" smtClean="0"/>
              <a:t>(100/0)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마우스 포인터 위치에 따라 범위를 나누어 행렬 </a:t>
            </a:r>
            <a:r>
              <a:rPr lang="en-US" altLang="ko-KR" dirty="0" smtClean="0"/>
              <a:t>[10][10]</a:t>
            </a:r>
            <a:r>
              <a:rPr lang="ko-KR" altLang="en-US" dirty="0" smtClean="0"/>
              <a:t>을 제어</a:t>
            </a:r>
            <a:r>
              <a:rPr lang="en-US" altLang="ko-KR" dirty="0"/>
              <a:t> </a:t>
            </a:r>
            <a:r>
              <a:rPr lang="en-US" altLang="ko-KR" dirty="0" smtClean="0"/>
              <a:t>(100/0)</a:t>
            </a:r>
          </a:p>
          <a:p>
            <a:endParaRPr lang="en-US" altLang="ko-KR" dirty="0"/>
          </a:p>
          <a:p>
            <a:r>
              <a:rPr lang="ko-KR" altLang="en-US" dirty="0" smtClean="0"/>
              <a:t>블록을 놓을 수 있는지 판단</a:t>
            </a:r>
            <a:r>
              <a:rPr lang="en-US" altLang="ko-KR" dirty="0" smtClean="0"/>
              <a:t> </a:t>
            </a:r>
            <a:r>
              <a:rPr lang="ko-KR" altLang="en-US" dirty="0" smtClean="0"/>
              <a:t>및 게임종료</a:t>
            </a:r>
            <a:r>
              <a:rPr lang="en-US" altLang="ko-KR" dirty="0"/>
              <a:t> </a:t>
            </a:r>
            <a:r>
              <a:rPr lang="en-US" altLang="ko-KR" dirty="0" smtClean="0"/>
              <a:t>(100/0)</a:t>
            </a:r>
          </a:p>
          <a:p>
            <a:endParaRPr lang="en-US" altLang="ko-KR" dirty="0"/>
          </a:p>
          <a:p>
            <a:r>
              <a:rPr lang="ko-KR" altLang="en-US" dirty="0" smtClean="0"/>
              <a:t>한 줄이 채워질 경우 삭제</a:t>
            </a:r>
            <a:r>
              <a:rPr lang="en-US" altLang="ko-KR" dirty="0"/>
              <a:t> </a:t>
            </a:r>
            <a:r>
              <a:rPr lang="ko-KR" altLang="en-US" dirty="0" smtClean="0"/>
              <a:t>및 점수 획득</a:t>
            </a:r>
            <a:r>
              <a:rPr lang="en-US" altLang="ko-KR" dirty="0"/>
              <a:t> </a:t>
            </a:r>
            <a:r>
              <a:rPr lang="en-US" altLang="ko-KR" dirty="0" smtClean="0"/>
              <a:t>(60/40)</a:t>
            </a:r>
          </a:p>
          <a:p>
            <a:endParaRPr lang="en-US" altLang="ko-KR" dirty="0"/>
          </a:p>
          <a:p>
            <a:r>
              <a:rPr lang="ko-KR" altLang="en-US" dirty="0" smtClean="0"/>
              <a:t>마우스 범위가 게임화면을 벗어날 경우 어떤 동작도 실행하지 않으며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오류 </a:t>
            </a:r>
            <a:r>
              <a:rPr lang="ko-KR" altLang="en-US" dirty="0" err="1" smtClean="0"/>
              <a:t>메세지</a:t>
            </a:r>
            <a:r>
              <a:rPr lang="ko-KR" altLang="en-US" dirty="0" smtClean="0"/>
              <a:t> 출력</a:t>
            </a:r>
            <a:r>
              <a:rPr lang="en-US" altLang="ko-KR" dirty="0"/>
              <a:t> </a:t>
            </a:r>
            <a:r>
              <a:rPr lang="en-US" altLang="ko-KR" dirty="0" smtClean="0"/>
              <a:t>(50/50)</a:t>
            </a:r>
          </a:p>
          <a:p>
            <a:endParaRPr lang="en-US" altLang="ko-KR" dirty="0"/>
          </a:p>
          <a:p>
            <a:r>
              <a:rPr lang="ko-KR" altLang="en-US" dirty="0" smtClean="0"/>
              <a:t>블록을 놓은 경우 효과음 출력</a:t>
            </a:r>
            <a:r>
              <a:rPr lang="en-US" altLang="ko-KR" dirty="0"/>
              <a:t> </a:t>
            </a:r>
            <a:r>
              <a:rPr lang="en-US" altLang="ko-KR" dirty="0" smtClean="0"/>
              <a:t>(0/100)</a:t>
            </a:r>
          </a:p>
          <a:p>
            <a:endParaRPr lang="en-US" altLang="ko-KR" dirty="0"/>
          </a:p>
          <a:p>
            <a:r>
              <a:rPr lang="ko-KR" altLang="en-US" dirty="0" err="1" smtClean="0"/>
              <a:t>재시작</a:t>
            </a:r>
            <a:r>
              <a:rPr lang="ko-KR" altLang="en-US" dirty="0" smtClean="0"/>
              <a:t> 버튼 및 랭킹시스템</a:t>
            </a:r>
            <a:r>
              <a:rPr lang="en-US" altLang="ko-KR" dirty="0"/>
              <a:t> </a:t>
            </a:r>
            <a:r>
              <a:rPr lang="en-US" altLang="ko-KR" dirty="0" smtClean="0"/>
              <a:t>(60/40)</a:t>
            </a:r>
          </a:p>
          <a:p>
            <a:endParaRPr lang="en-US" altLang="ko-KR" dirty="0"/>
          </a:p>
          <a:p>
            <a:r>
              <a:rPr lang="ko-KR" altLang="en-US" dirty="0" smtClean="0"/>
              <a:t>마우스 오른쪽 버튼 </a:t>
            </a:r>
            <a:r>
              <a:rPr lang="en-US" altLang="ko-KR" dirty="0" smtClean="0"/>
              <a:t>or </a:t>
            </a:r>
            <a:r>
              <a:rPr lang="ko-KR" altLang="en-US" dirty="0" smtClean="0"/>
              <a:t>키보드 </a:t>
            </a:r>
            <a:r>
              <a:rPr lang="en-US" altLang="ko-KR" dirty="0" smtClean="0"/>
              <a:t>SHIFT</a:t>
            </a:r>
            <a:r>
              <a:rPr lang="ko-KR" altLang="en-US" dirty="0" smtClean="0"/>
              <a:t>를 누를 경우 생성도형 회전</a:t>
            </a:r>
            <a:r>
              <a:rPr lang="en-US" altLang="ko-KR" dirty="0"/>
              <a:t> </a:t>
            </a:r>
            <a:r>
              <a:rPr lang="en-US" altLang="ko-KR" dirty="0" smtClean="0"/>
              <a:t>(100/0)</a:t>
            </a:r>
          </a:p>
          <a:p>
            <a:endParaRPr lang="en-US" altLang="ko-KR" dirty="0"/>
          </a:p>
          <a:p>
            <a:r>
              <a:rPr lang="ko-KR" altLang="en-US" dirty="0" smtClean="0"/>
              <a:t>메뉴</a:t>
            </a:r>
            <a:r>
              <a:rPr lang="en-US" altLang="ko-KR" dirty="0"/>
              <a:t> </a:t>
            </a:r>
            <a:r>
              <a:rPr lang="en-US" altLang="ko-KR" dirty="0" smtClean="0"/>
              <a:t>(30/70)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5092948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673</TotalTime>
  <Words>520</Words>
  <Application>Microsoft Office PowerPoint</Application>
  <PresentationFormat>와이드스크린</PresentationFormat>
  <Paragraphs>107</Paragraphs>
  <Slides>4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</vt:i4>
      </vt:variant>
    </vt:vector>
  </HeadingPairs>
  <TitlesOfParts>
    <vt:vector size="12" baseType="lpstr">
      <vt:lpstr>HY엽서M</vt:lpstr>
      <vt:lpstr>KoPub돋움체 Medium</vt:lpstr>
      <vt:lpstr>Arial</vt:lpstr>
      <vt:lpstr>HY궁서B</vt:lpstr>
      <vt:lpstr>맑은 고딕</vt:lpstr>
      <vt:lpstr>KoPub돋움체 Bold</vt:lpstr>
      <vt:lpstr>Ink Free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PC</cp:lastModifiedBy>
  <cp:revision>43</cp:revision>
  <dcterms:created xsi:type="dcterms:W3CDTF">2018-11-11T04:34:27Z</dcterms:created>
  <dcterms:modified xsi:type="dcterms:W3CDTF">2018-12-20T14:56:44Z</dcterms:modified>
</cp:coreProperties>
</file>